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76"/>
  </p:notesMasterIdLst>
  <p:handoutMasterIdLst>
    <p:handoutMasterId r:id="rId77"/>
  </p:handoutMasterIdLst>
  <p:sldIdLst>
    <p:sldId id="290" r:id="rId2"/>
    <p:sldId id="291" r:id="rId3"/>
    <p:sldId id="292" r:id="rId4"/>
    <p:sldId id="293" r:id="rId5"/>
    <p:sldId id="294" r:id="rId6"/>
    <p:sldId id="348" r:id="rId7"/>
    <p:sldId id="342" r:id="rId8"/>
    <p:sldId id="343" r:id="rId9"/>
    <p:sldId id="344" r:id="rId10"/>
    <p:sldId id="345" r:id="rId11"/>
    <p:sldId id="349" r:id="rId12"/>
    <p:sldId id="346" r:id="rId13"/>
    <p:sldId id="351" r:id="rId14"/>
    <p:sldId id="388" r:id="rId15"/>
    <p:sldId id="295" r:id="rId16"/>
    <p:sldId id="378" r:id="rId17"/>
    <p:sldId id="389" r:id="rId18"/>
    <p:sldId id="390" r:id="rId19"/>
    <p:sldId id="352" r:id="rId20"/>
    <p:sldId id="353" r:id="rId21"/>
    <p:sldId id="354" r:id="rId22"/>
    <p:sldId id="299" r:id="rId23"/>
    <p:sldId id="301" r:id="rId24"/>
    <p:sldId id="355" r:id="rId25"/>
    <p:sldId id="391" r:id="rId26"/>
    <p:sldId id="392" r:id="rId27"/>
    <p:sldId id="393" r:id="rId28"/>
    <p:sldId id="356" r:id="rId29"/>
    <p:sldId id="357" r:id="rId30"/>
    <p:sldId id="394" r:id="rId31"/>
    <p:sldId id="302" r:id="rId32"/>
    <p:sldId id="395" r:id="rId33"/>
    <p:sldId id="358" r:id="rId34"/>
    <p:sldId id="359" r:id="rId35"/>
    <p:sldId id="396" r:id="rId36"/>
    <p:sldId id="360" r:id="rId37"/>
    <p:sldId id="305" r:id="rId38"/>
    <p:sldId id="306" r:id="rId39"/>
    <p:sldId id="361" r:id="rId40"/>
    <p:sldId id="397" r:id="rId41"/>
    <p:sldId id="307" r:id="rId42"/>
    <p:sldId id="298" r:id="rId43"/>
    <p:sldId id="398" r:id="rId44"/>
    <p:sldId id="362" r:id="rId45"/>
    <p:sldId id="399" r:id="rId46"/>
    <p:sldId id="363" r:id="rId47"/>
    <p:sldId id="364" r:id="rId48"/>
    <p:sldId id="400" r:id="rId49"/>
    <p:sldId id="316" r:id="rId50"/>
    <p:sldId id="401" r:id="rId51"/>
    <p:sldId id="309" r:id="rId52"/>
    <p:sldId id="402" r:id="rId53"/>
    <p:sldId id="310" r:id="rId54"/>
    <p:sldId id="403" r:id="rId55"/>
    <p:sldId id="404" r:id="rId56"/>
    <p:sldId id="366" r:id="rId57"/>
    <p:sldId id="405" r:id="rId58"/>
    <p:sldId id="367" r:id="rId59"/>
    <p:sldId id="406" r:id="rId60"/>
    <p:sldId id="368" r:id="rId61"/>
    <p:sldId id="407" r:id="rId62"/>
    <p:sldId id="369" r:id="rId63"/>
    <p:sldId id="408" r:id="rId64"/>
    <p:sldId id="409" r:id="rId65"/>
    <p:sldId id="410" r:id="rId66"/>
    <p:sldId id="411" r:id="rId67"/>
    <p:sldId id="382" r:id="rId68"/>
    <p:sldId id="370" r:id="rId69"/>
    <p:sldId id="412" r:id="rId70"/>
    <p:sldId id="413" r:id="rId71"/>
    <p:sldId id="414" r:id="rId72"/>
    <p:sldId id="386" r:id="rId73"/>
    <p:sldId id="387" r:id="rId74"/>
    <p:sldId id="37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4698" autoAdjust="0"/>
  </p:normalViewPr>
  <p:slideViewPr>
    <p:cSldViewPr>
      <p:cViewPr>
        <p:scale>
          <a:sx n="80" d="100"/>
          <a:sy n="80" d="100"/>
        </p:scale>
        <p:origin x="-7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095F-8D9A-4A2B-802D-9729334E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95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169B-5E47-4D4D-A6AD-70CE64E4D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4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8" r:id="rId13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Tutorial 4</a:t>
            </a:r>
            <a:br>
              <a:rPr lang="en-US" sz="4000" dirty="0" smtClean="0"/>
            </a:br>
            <a:r>
              <a:rPr lang="en-US" sz="4000" dirty="0"/>
              <a:t>Analyzing </a:t>
            </a:r>
            <a:r>
              <a:rPr lang="en-US" sz="4000" dirty="0" smtClean="0"/>
              <a:t>and Charting Financial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330436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762E1-80AA-4BBA-A317-0987028B0B4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3251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sp>
        <p:nvSpPr>
          <p:cNvPr id="53252" name="Rectangle 5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543800" cy="4830763"/>
          </a:xfrm>
        </p:spPr>
        <p:txBody>
          <a:bodyPr/>
          <a:lstStyle/>
          <a:p>
            <a:r>
              <a:rPr lang="en-US" dirty="0" smtClean="0"/>
              <a:t>Using the PMT Function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calculate the costs associated with a </a:t>
            </a:r>
            <a:r>
              <a:rPr lang="en-US" dirty="0" smtClean="0"/>
              <a:t>loan, you </a:t>
            </a:r>
            <a:r>
              <a:rPr lang="en-US" dirty="0"/>
              <a:t>must have the following information: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annual interest rate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payment periods per year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length of the loan in terms of the </a:t>
            </a:r>
            <a:r>
              <a:rPr lang="en-US" dirty="0" smtClean="0"/>
              <a:t>total number </a:t>
            </a:r>
            <a:r>
              <a:rPr lang="en-US" dirty="0"/>
              <a:t>of payment periods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amount being borrowed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loan payments are due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18086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sp>
        <p:nvSpPr>
          <p:cNvPr id="532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762E1-80AA-4BBA-A317-0987028B0B4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905000"/>
            <a:ext cx="6019800" cy="41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4-0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21178"/>
            <a:ext cx="7772400" cy="292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609600"/>
          </a:xfrm>
        </p:spPr>
        <p:txBody>
          <a:bodyPr/>
          <a:lstStyle/>
          <a:p>
            <a:r>
              <a:rPr lang="en-US" dirty="0"/>
              <a:t>The syntax of the PMT function </a:t>
            </a:r>
            <a:r>
              <a:rPr lang="en-US" dirty="0" smtClean="0"/>
              <a:t>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754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256F73-496A-43D6-ADA8-F33D33BBFF8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pic>
        <p:nvPicPr>
          <p:cNvPr id="6" name="Picture 5" descr="Fig04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6142"/>
            <a:ext cx="7772400" cy="365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0217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Charts show trends or relationships in data that are easier to see </a:t>
            </a:r>
            <a:r>
              <a:rPr lang="en-US" dirty="0" smtClean="0"/>
              <a:t>in a graphic representation rather than viewing the actual numbers or data</a:t>
            </a:r>
          </a:p>
          <a:p>
            <a:r>
              <a:rPr lang="en-US" dirty="0" smtClean="0"/>
              <a:t>Creating a chart is a several-step process:</a:t>
            </a:r>
          </a:p>
          <a:p>
            <a:pPr lvl="1"/>
            <a:r>
              <a:rPr lang="en-US" dirty="0" smtClean="0"/>
              <a:t>Selecting the data to display in the chart</a:t>
            </a:r>
          </a:p>
          <a:p>
            <a:pPr lvl="1"/>
            <a:r>
              <a:rPr lang="en-US" dirty="0" smtClean="0"/>
              <a:t>Choosing the chart type</a:t>
            </a:r>
          </a:p>
          <a:p>
            <a:pPr lvl="1"/>
            <a:r>
              <a:rPr lang="en-US" dirty="0" smtClean="0"/>
              <a:t>Moving the chart to a specific location</a:t>
            </a:r>
          </a:p>
          <a:p>
            <a:pPr lvl="1"/>
            <a:r>
              <a:rPr lang="en-US" dirty="0" smtClean="0"/>
              <a:t>Sizing the chart</a:t>
            </a:r>
          </a:p>
          <a:p>
            <a:pPr lvl="1"/>
            <a:r>
              <a:rPr lang="en-US" dirty="0" smtClean="0"/>
              <a:t>Formatting the chart’s appearance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517698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Chart’s Data Source</a:t>
            </a:r>
          </a:p>
          <a:p>
            <a:pPr lvl="1"/>
            <a:r>
              <a:rPr lang="en-US" dirty="0"/>
              <a:t>A data </a:t>
            </a:r>
            <a:r>
              <a:rPr lang="en-US" dirty="0" smtClean="0"/>
              <a:t>source includes </a:t>
            </a:r>
            <a:r>
              <a:rPr lang="en-US" dirty="0"/>
              <a:t>one or more data series and a series of category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data series </a:t>
            </a:r>
            <a:r>
              <a:rPr lang="en-US" dirty="0" smtClean="0"/>
              <a:t>contains the </a:t>
            </a:r>
            <a:r>
              <a:rPr lang="en-US" dirty="0"/>
              <a:t>actual values that are plotted on the </a:t>
            </a:r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Category </a:t>
            </a:r>
            <a:r>
              <a:rPr lang="en-US" dirty="0"/>
              <a:t>values </a:t>
            </a:r>
            <a:r>
              <a:rPr lang="en-US" dirty="0" smtClean="0"/>
              <a:t>provide descriptive </a:t>
            </a:r>
            <a:r>
              <a:rPr lang="en-US" dirty="0"/>
              <a:t>labels for each data series or data </a:t>
            </a:r>
            <a:r>
              <a:rPr lang="en-US" dirty="0" smtClean="0"/>
              <a:t>value; usually located </a:t>
            </a:r>
            <a:r>
              <a:rPr lang="en-US" dirty="0"/>
              <a:t>in the first column or first row of the data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504018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2CF4BF-E39A-4689-9620-6817CADF12A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555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</a:p>
        </p:txBody>
      </p:sp>
      <p:pic>
        <p:nvPicPr>
          <p:cNvPr id="7" name="Picture 6" descr="Fig04-0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394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0141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Chart Types and Subtypes</a:t>
            </a:r>
          </a:p>
          <a:p>
            <a:pPr lvl="1"/>
            <a:r>
              <a:rPr lang="en-US" dirty="0"/>
              <a:t>Excel provides 53 types of charts organized into the 10 categories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category includes variations of the same chart type, which are </a:t>
            </a:r>
            <a:r>
              <a:rPr lang="en-US" dirty="0" smtClean="0"/>
              <a:t>called </a:t>
            </a:r>
            <a:r>
              <a:rPr lang="en-US" b="1" dirty="0" smtClean="0"/>
              <a:t>chart subtypes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design </a:t>
            </a:r>
            <a:r>
              <a:rPr lang="en-US" dirty="0"/>
              <a:t>your own custom chart types to meet the </a:t>
            </a:r>
            <a:r>
              <a:rPr lang="en-US" dirty="0" smtClean="0"/>
              <a:t>specific needs </a:t>
            </a:r>
            <a:r>
              <a:rPr lang="en-US" dirty="0"/>
              <a:t>of your reports and projects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FF083C-7092-4BAB-830A-C304DCA5CCD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810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219200"/>
            <a:ext cx="8001000" cy="508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537806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Chart Types and Subtypes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pie </a:t>
            </a:r>
            <a:r>
              <a:rPr lang="en-US" b="1" dirty="0"/>
              <a:t>chart</a:t>
            </a:r>
            <a:r>
              <a:rPr lang="en-US" dirty="0"/>
              <a:t> is a chart in the shape </a:t>
            </a:r>
            <a:r>
              <a:rPr lang="en-US" dirty="0" smtClean="0"/>
              <a:t>of a </a:t>
            </a:r>
            <a:r>
              <a:rPr lang="en-US" dirty="0"/>
              <a:t>circle divided into slices like a </a:t>
            </a:r>
            <a:r>
              <a:rPr lang="en-US" dirty="0" smtClean="0"/>
              <a:t>pie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slice represents a single value from a </a:t>
            </a:r>
            <a:r>
              <a:rPr lang="en-US" dirty="0" smtClean="0"/>
              <a:t>data series</a:t>
            </a:r>
          </a:p>
          <a:p>
            <a:pPr lvl="2"/>
            <a:r>
              <a:rPr lang="en-US" dirty="0" smtClean="0"/>
              <a:t>Larger </a:t>
            </a:r>
            <a:r>
              <a:rPr lang="en-US" dirty="0"/>
              <a:t>data values are represented with bigger pie </a:t>
            </a:r>
            <a:r>
              <a:rPr lang="en-US" dirty="0" smtClean="0"/>
              <a:t>slices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relative sizes of </a:t>
            </a:r>
            <a:r>
              <a:rPr lang="en-US" dirty="0" smtClean="0"/>
              <a:t>the slices </a:t>
            </a:r>
            <a:r>
              <a:rPr lang="en-US" dirty="0"/>
              <a:t>let you visually compare the data values and see how much each contributes </a:t>
            </a:r>
            <a:r>
              <a:rPr lang="en-US" dirty="0" smtClean="0"/>
              <a:t>to the whole</a:t>
            </a:r>
          </a:p>
          <a:p>
            <a:pPr lvl="1"/>
            <a:r>
              <a:rPr lang="en-US" dirty="0" smtClean="0"/>
              <a:t>Pie </a:t>
            </a:r>
            <a:r>
              <a:rPr lang="en-US" dirty="0"/>
              <a:t>charts are most effective with six or fewer slices, and when each slice </a:t>
            </a:r>
            <a:r>
              <a:rPr lang="en-US" dirty="0" smtClean="0"/>
              <a:t>is large </a:t>
            </a:r>
            <a:r>
              <a:rPr lang="en-US" dirty="0"/>
              <a:t>enough to view easily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442341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Inserting a Pie Chart with the Quick Analysis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you select an adjacent range to use as a chart’s data source, the Quick Analysis </a:t>
            </a:r>
            <a:r>
              <a:rPr lang="en-US" dirty="0" smtClean="0"/>
              <a:t>tool appears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Quick Analysis tool includes a category for creating </a:t>
            </a:r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CHART category lists </a:t>
            </a:r>
            <a:r>
              <a:rPr lang="en-US" dirty="0" smtClean="0"/>
              <a:t>recommended chart types—the </a:t>
            </a:r>
            <a:r>
              <a:rPr lang="en-US" dirty="0"/>
              <a:t>charts that are most appropriate for the data source you </a:t>
            </a:r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38840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C127D-BA63-462A-ABC2-9F99622E3D3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9" name="Rectangle 1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9460" name="Rectangle 1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Use the PMT function </a:t>
            </a:r>
            <a:r>
              <a:rPr lang="en-US" dirty="0" smtClean="0"/>
              <a:t>to calculate </a:t>
            </a:r>
            <a:r>
              <a:rPr lang="en-US" dirty="0"/>
              <a:t>a loan payment</a:t>
            </a:r>
          </a:p>
          <a:p>
            <a:r>
              <a:rPr lang="en-US" dirty="0" smtClean="0"/>
              <a:t>Create </a:t>
            </a:r>
            <a:r>
              <a:rPr lang="en-US" dirty="0"/>
              <a:t>an </a:t>
            </a:r>
            <a:r>
              <a:rPr lang="en-US" dirty="0" smtClean="0"/>
              <a:t>embedded pie </a:t>
            </a:r>
            <a:r>
              <a:rPr lang="en-US" dirty="0"/>
              <a:t>chart</a:t>
            </a:r>
          </a:p>
          <a:p>
            <a:r>
              <a:rPr lang="en-US" dirty="0" smtClean="0"/>
              <a:t>Apply </a:t>
            </a:r>
            <a:r>
              <a:rPr lang="en-US" dirty="0"/>
              <a:t>styles to a chart</a:t>
            </a:r>
          </a:p>
          <a:p>
            <a:r>
              <a:rPr lang="en-US" dirty="0" smtClean="0"/>
              <a:t>Add </a:t>
            </a:r>
            <a:r>
              <a:rPr lang="en-US" dirty="0"/>
              <a:t>data labels to a pie chart</a:t>
            </a:r>
          </a:p>
          <a:p>
            <a:r>
              <a:rPr lang="en-US" dirty="0" smtClean="0"/>
              <a:t>Format </a:t>
            </a:r>
            <a:r>
              <a:rPr lang="en-US" dirty="0"/>
              <a:t>a chart legend</a:t>
            </a:r>
          </a:p>
          <a:p>
            <a:r>
              <a:rPr lang="en-US" dirty="0" smtClean="0"/>
              <a:t>Create </a:t>
            </a:r>
            <a:r>
              <a:rPr lang="en-US" dirty="0"/>
              <a:t>a clustered </a:t>
            </a:r>
            <a:r>
              <a:rPr lang="en-US" dirty="0" smtClean="0"/>
              <a:t>column chart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stacked column chart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734901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Inserting a Pie Chart with the Quick Analysis </a:t>
            </a:r>
            <a:r>
              <a:rPr lang="en-US" dirty="0" smtClean="0"/>
              <a:t>Tool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sure the </a:t>
            </a:r>
            <a:r>
              <a:rPr lang="en-US" dirty="0" smtClean="0"/>
              <a:t>correct range is selected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the Quick Analysis button in the lower-right corner of the </a:t>
            </a:r>
            <a:r>
              <a:rPr lang="en-US" dirty="0" smtClean="0"/>
              <a:t>selected range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the CHARTS </a:t>
            </a:r>
            <a:r>
              <a:rPr lang="en-US" dirty="0" smtClean="0"/>
              <a:t>category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Pie to select the pie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207119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  <a:endParaRPr lang="en-US" dirty="0"/>
          </a:p>
        </p:txBody>
      </p:sp>
      <p:pic>
        <p:nvPicPr>
          <p:cNvPr id="6" name="Content Placeholder 5" descr="Fig04-0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885204"/>
            <a:ext cx="8001000" cy="367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27300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118A31-E241-47E9-9B74-A60BF439701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Moving and Resizing Charts</a:t>
            </a:r>
          </a:p>
          <a:p>
            <a:pPr lvl="1"/>
            <a:r>
              <a:rPr lang="en-US" dirty="0" smtClean="0"/>
              <a:t>Excel </a:t>
            </a:r>
            <a:r>
              <a:rPr lang="en-US" dirty="0"/>
              <a:t>charts are either placed in their own chart sheets or embedded in a </a:t>
            </a:r>
            <a:r>
              <a:rPr lang="en-US" dirty="0" smtClean="0"/>
              <a:t>worksheet</a:t>
            </a:r>
            <a:endParaRPr lang="en-US" dirty="0"/>
          </a:p>
          <a:p>
            <a:pPr lvl="1"/>
            <a:r>
              <a:rPr lang="en-US" dirty="0"/>
              <a:t>When you create a chart, it is embedded in the worksheet that contains the data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 smtClean="0"/>
              <a:t>Selecting the chart displays: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selection box</a:t>
            </a:r>
            <a:r>
              <a:rPr lang="en-US" dirty="0" smtClean="0"/>
              <a:t> (used to move or resize the chart)</a:t>
            </a:r>
          </a:p>
          <a:p>
            <a:pPr lvl="2"/>
            <a:r>
              <a:rPr lang="en-US" b="1" dirty="0" smtClean="0"/>
              <a:t>Sizing handles</a:t>
            </a:r>
            <a:r>
              <a:rPr lang="en-US" dirty="0" smtClean="0"/>
              <a:t> (used to change the chart’s width and height)</a:t>
            </a:r>
          </a:p>
        </p:txBody>
      </p:sp>
    </p:spTree>
    <p:extLst>
      <p:ext uri="{BB962C8B-B14F-4D97-AF65-F5344CB8AC3E}">
        <p14:creationId xmlns:p14="http://schemas.microsoft.com/office/powerpoint/2010/main" xmlns="" val="41968385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Chart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12120"/>
            <a:ext cx="8001000" cy="425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9049B-7D81-4C1A-B1C9-1BAC2E9374EE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692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chart contains elements that can be formatted, added to the chart, or </a:t>
            </a:r>
            <a:r>
              <a:rPr lang="en-US" dirty="0" smtClean="0"/>
              <a:t>removed from </a:t>
            </a:r>
            <a:r>
              <a:rPr lang="en-US" dirty="0"/>
              <a:t>the </a:t>
            </a:r>
            <a:r>
              <a:rPr lang="en-US" dirty="0" smtClean="0"/>
              <a:t>chart</a:t>
            </a:r>
          </a:p>
          <a:p>
            <a:r>
              <a:rPr lang="en-US" dirty="0" smtClean="0"/>
              <a:t>The Chart Elements </a:t>
            </a:r>
            <a:r>
              <a:rPr lang="en-US" dirty="0"/>
              <a:t>button </a:t>
            </a:r>
            <a:r>
              <a:rPr lang="en-US" dirty="0" smtClean="0"/>
              <a:t>is used to </a:t>
            </a:r>
            <a:r>
              <a:rPr lang="en-US" dirty="0"/>
              <a:t>add, remove, and format individual </a:t>
            </a:r>
            <a:r>
              <a:rPr lang="en-US" dirty="0" smtClean="0"/>
              <a:t>elements</a:t>
            </a:r>
            <a:endParaRPr lang="en-US" dirty="0"/>
          </a:p>
          <a:p>
            <a:r>
              <a:rPr lang="en-US" dirty="0"/>
              <a:t>When you add or remove a chart element, the other elements resize to fit in the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Live Preview shows how changing an element will affect the chart’s </a:t>
            </a:r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085129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40902"/>
            <a:ext cx="8001000" cy="41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90942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Chart Style</a:t>
            </a:r>
          </a:p>
          <a:p>
            <a:pPr lvl="1"/>
            <a:r>
              <a:rPr lang="en-US" dirty="0"/>
              <a:t>When you create a chart, the chart is formatted with a </a:t>
            </a:r>
            <a:r>
              <a:rPr lang="en-US" dirty="0" smtClean="0"/>
              <a:t>style (a collection of formats)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pie </a:t>
            </a:r>
            <a:r>
              <a:rPr lang="en-US" dirty="0" smtClean="0"/>
              <a:t>chart created</a:t>
            </a:r>
            <a:r>
              <a:rPr lang="en-US" dirty="0"/>
              <a:t>, the format of the chart title, the location of the legend, and the colors of </a:t>
            </a:r>
            <a:r>
              <a:rPr lang="en-US" dirty="0" smtClean="0"/>
              <a:t>the pie </a:t>
            </a:r>
            <a:r>
              <a:rPr lang="en-US" dirty="0"/>
              <a:t>slices are all part of the default </a:t>
            </a:r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quickly change the appearance </a:t>
            </a:r>
            <a:r>
              <a:rPr lang="en-US" dirty="0" smtClean="0"/>
              <a:t>of a </a:t>
            </a:r>
            <a:r>
              <a:rPr lang="en-US" dirty="0"/>
              <a:t>chart by selecting a different style from the Chart Styles </a:t>
            </a:r>
            <a:r>
              <a:rPr lang="en-US" dirty="0" smtClean="0"/>
              <a:t>gallery</a:t>
            </a:r>
          </a:p>
          <a:p>
            <a:pPr lvl="1"/>
            <a:r>
              <a:rPr lang="en-US" dirty="0" smtClean="0"/>
              <a:t>Live </a:t>
            </a:r>
            <a:r>
              <a:rPr lang="en-US" dirty="0"/>
              <a:t>Preview shows how </a:t>
            </a:r>
            <a:r>
              <a:rPr lang="en-US" dirty="0" smtClean="0"/>
              <a:t>a chart </a:t>
            </a:r>
            <a:r>
              <a:rPr lang="en-US" dirty="0"/>
              <a:t>style will affect the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583188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42444"/>
            <a:ext cx="8001000" cy="379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765858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the Pie Chart Legend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fine-tune a chart style by formatting individual chart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Chart Elements </a:t>
            </a:r>
            <a:r>
              <a:rPr lang="en-US" dirty="0"/>
              <a:t>button, you can open a submenu for each element that includes </a:t>
            </a:r>
            <a:r>
              <a:rPr lang="en-US" dirty="0" smtClean="0"/>
              <a:t>formatting options</a:t>
            </a:r>
            <a:r>
              <a:rPr lang="en-US" dirty="0"/>
              <a:t>, such as the element’s location within the </a:t>
            </a:r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also open a </a:t>
            </a:r>
            <a:r>
              <a:rPr lang="en-US" dirty="0" smtClean="0"/>
              <a:t>Format pane</a:t>
            </a:r>
            <a:r>
              <a:rPr lang="en-US" dirty="0"/>
              <a:t>, which has more options for formatting the selected chart </a:t>
            </a:r>
            <a:r>
              <a:rPr lang="en-US" dirty="0" smtClean="0"/>
              <a:t>element</a:t>
            </a:r>
          </a:p>
          <a:p>
            <a:pPr lvl="1"/>
            <a:r>
              <a:rPr lang="en-US" dirty="0"/>
              <a:t>The Chart Elements button also provides access to the Format </a:t>
            </a:r>
            <a:r>
              <a:rPr lang="en-US" dirty="0" smtClean="0"/>
              <a:t>pane with more design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607346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pic>
        <p:nvPicPr>
          <p:cNvPr id="6" name="Content Placeholder 5" descr="Fig04-1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2041144"/>
            <a:ext cx="8001000" cy="329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11352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4538F4-C957-4336-B1F3-484F4BF6642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20484" name="Rectangle 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Create a line chart</a:t>
            </a:r>
          </a:p>
          <a:p>
            <a:r>
              <a:rPr lang="en-US" dirty="0" smtClean="0"/>
              <a:t>Create </a:t>
            </a:r>
            <a:r>
              <a:rPr lang="en-US" dirty="0"/>
              <a:t>a combination chart</a:t>
            </a:r>
          </a:p>
          <a:p>
            <a:r>
              <a:rPr lang="en-US" dirty="0" smtClean="0"/>
              <a:t>Format </a:t>
            </a:r>
            <a:r>
              <a:rPr lang="en-US" dirty="0"/>
              <a:t>chart elements</a:t>
            </a:r>
          </a:p>
          <a:p>
            <a:r>
              <a:rPr lang="en-US" dirty="0" smtClean="0"/>
              <a:t>Modify </a:t>
            </a:r>
            <a:r>
              <a:rPr lang="en-US" dirty="0"/>
              <a:t>the chart’s </a:t>
            </a:r>
            <a:r>
              <a:rPr lang="en-US" dirty="0" smtClean="0"/>
              <a:t>data source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 err="1"/>
              <a:t>sparklines</a:t>
            </a:r>
            <a:r>
              <a:rPr lang="en-US" dirty="0"/>
              <a:t> to </a:t>
            </a:r>
            <a:r>
              <a:rPr lang="en-US" dirty="0" smtClean="0"/>
              <a:t>a worksheet</a:t>
            </a:r>
            <a:endParaRPr lang="en-US" dirty="0"/>
          </a:p>
          <a:p>
            <a:r>
              <a:rPr lang="en-US" dirty="0" smtClean="0"/>
              <a:t>Format </a:t>
            </a:r>
            <a:r>
              <a:rPr lang="en-US" dirty="0"/>
              <a:t>cells with data bars</a:t>
            </a:r>
          </a:p>
          <a:p>
            <a:r>
              <a:rPr lang="en-US" dirty="0" smtClean="0"/>
              <a:t>Insert </a:t>
            </a:r>
            <a:r>
              <a:rPr lang="en-US" dirty="0"/>
              <a:t>a watermark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031007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Pie Chart Data Labels</a:t>
            </a:r>
          </a:p>
          <a:p>
            <a:pPr lvl="1"/>
            <a:r>
              <a:rPr lang="en-US" dirty="0" smtClean="0"/>
              <a:t>Modify </a:t>
            </a:r>
            <a:r>
              <a:rPr lang="en-US" dirty="0"/>
              <a:t>the content and appearance of data </a:t>
            </a:r>
            <a:r>
              <a:rPr lang="en-US" dirty="0" smtClean="0"/>
              <a:t>labels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the labels to the center of the pie slices </a:t>
            </a:r>
            <a:r>
              <a:rPr lang="en-US" dirty="0" smtClean="0"/>
              <a:t>or place </a:t>
            </a:r>
            <a:r>
              <a:rPr lang="en-US" dirty="0"/>
              <a:t>them outside of the </a:t>
            </a:r>
            <a:r>
              <a:rPr lang="en-US" dirty="0" smtClean="0"/>
              <a:t>slices</a:t>
            </a:r>
          </a:p>
          <a:p>
            <a:pPr lvl="2"/>
            <a:r>
              <a:rPr lang="en-US" dirty="0" smtClean="0"/>
              <a:t>Set </a:t>
            </a:r>
            <a:r>
              <a:rPr lang="en-US" dirty="0"/>
              <a:t>the labels as data </a:t>
            </a:r>
            <a:r>
              <a:rPr lang="en-US" dirty="0" smtClean="0"/>
              <a:t>callouts</a:t>
            </a:r>
          </a:p>
          <a:p>
            <a:pPr lvl="2"/>
            <a:r>
              <a:rPr lang="en-US" dirty="0" smtClean="0"/>
              <a:t>Change </a:t>
            </a:r>
            <a:r>
              <a:rPr lang="en-US" dirty="0"/>
              <a:t>the text and number styles </a:t>
            </a:r>
            <a:r>
              <a:rPr lang="en-US" dirty="0" smtClean="0"/>
              <a:t>used</a:t>
            </a:r>
          </a:p>
          <a:p>
            <a:pPr lvl="2"/>
            <a:r>
              <a:rPr lang="en-US" dirty="0" smtClean="0"/>
              <a:t>Drag </a:t>
            </a:r>
            <a:r>
              <a:rPr lang="en-US" dirty="0"/>
              <a:t>and drop </a:t>
            </a:r>
            <a:r>
              <a:rPr lang="en-US" dirty="0" smtClean="0"/>
              <a:t>individual data </a:t>
            </a:r>
            <a:r>
              <a:rPr lang="en-US" dirty="0"/>
              <a:t>labels, placing them anywhere within the chart</a:t>
            </a:r>
            <a:endParaRPr lang="en-US" dirty="0" smtClean="0"/>
          </a:p>
          <a:p>
            <a:pPr lvl="1"/>
            <a:r>
              <a:rPr lang="en-US" dirty="0"/>
              <a:t>When a data label is placed </a:t>
            </a:r>
            <a:r>
              <a:rPr lang="en-US" dirty="0" smtClean="0"/>
              <a:t>far from </a:t>
            </a:r>
            <a:r>
              <a:rPr lang="en-US" dirty="0"/>
              <a:t>its pie slice, a </a:t>
            </a:r>
            <a:r>
              <a:rPr lang="en-US" b="1" dirty="0"/>
              <a:t>leader line </a:t>
            </a:r>
            <a:r>
              <a:rPr lang="en-US" dirty="0"/>
              <a:t>is added to connect the data label to its pie slice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434117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33CE4A-C0D5-4822-AD48-EA2CD465D32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 descr="Fig04-1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52600"/>
            <a:ext cx="8001000" cy="395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30061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Pie Slice Colors</a:t>
            </a:r>
          </a:p>
          <a:p>
            <a:pPr lvl="1"/>
            <a:r>
              <a:rPr lang="en-US" dirty="0"/>
              <a:t>A pie slice is an example of a data marker that represents a single data value from a </a:t>
            </a:r>
            <a:r>
              <a:rPr lang="en-US" dirty="0" smtClean="0"/>
              <a:t>data series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format the appearance of individual data markers to make them </a:t>
            </a:r>
            <a:r>
              <a:rPr lang="en-US" dirty="0" smtClean="0"/>
              <a:t>stand out </a:t>
            </a:r>
            <a:r>
              <a:rPr lang="en-US" dirty="0"/>
              <a:t>from the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Pie </a:t>
            </a:r>
            <a:r>
              <a:rPr lang="en-US" dirty="0"/>
              <a:t>slice colors should be as distinct as possible to avoid </a:t>
            </a:r>
            <a:r>
              <a:rPr lang="en-US" dirty="0" smtClean="0"/>
              <a:t>confusion</a:t>
            </a:r>
            <a:endParaRPr lang="en-US" dirty="0"/>
          </a:p>
          <a:p>
            <a:pPr lvl="1"/>
            <a:r>
              <a:rPr lang="en-US" dirty="0"/>
              <a:t>Depending on the printer quality or the monitor resolution, it might be difficult </a:t>
            </a:r>
            <a:r>
              <a:rPr lang="en-US" dirty="0" smtClean="0"/>
              <a:t>to distinguish </a:t>
            </a:r>
            <a:r>
              <a:rPr lang="en-US" dirty="0"/>
              <a:t>between similarly colored </a:t>
            </a:r>
            <a:r>
              <a:rPr lang="en-US" dirty="0" smtClean="0"/>
              <a:t>slices or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60814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Formatting the Chart Area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chart’s </a:t>
            </a:r>
            <a:r>
              <a:rPr lang="en-US" dirty="0" smtClean="0"/>
              <a:t>background (called </a:t>
            </a:r>
            <a:r>
              <a:rPr lang="en-US" dirty="0"/>
              <a:t>the chart </a:t>
            </a:r>
            <a:r>
              <a:rPr lang="en-US" dirty="0" smtClean="0"/>
              <a:t>area) </a:t>
            </a:r>
            <a:r>
              <a:rPr lang="en-US" dirty="0"/>
              <a:t>can </a:t>
            </a:r>
            <a:r>
              <a:rPr lang="en-US" dirty="0" smtClean="0"/>
              <a:t>be </a:t>
            </a:r>
            <a:r>
              <a:rPr lang="en-US" dirty="0"/>
              <a:t>formatted </a:t>
            </a:r>
            <a:r>
              <a:rPr lang="en-US" dirty="0" smtClean="0"/>
              <a:t>using:</a:t>
            </a:r>
          </a:p>
          <a:p>
            <a:pPr lvl="2"/>
            <a:r>
              <a:rPr lang="en-US" dirty="0" smtClean="0"/>
              <a:t>Fill colors</a:t>
            </a:r>
          </a:p>
          <a:p>
            <a:pPr lvl="2"/>
            <a:r>
              <a:rPr lang="en-US" dirty="0" smtClean="0"/>
              <a:t>Border styles</a:t>
            </a:r>
          </a:p>
          <a:p>
            <a:pPr lvl="2"/>
            <a:r>
              <a:rPr lang="en-US" dirty="0" smtClean="0"/>
              <a:t>Special </a:t>
            </a:r>
            <a:r>
              <a:rPr lang="en-US" dirty="0"/>
              <a:t>effects such as drop shadows and blurred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The chart </a:t>
            </a:r>
            <a:r>
              <a:rPr lang="en-US" dirty="0"/>
              <a:t>area fill color used in the pie chart is white, which blends in with the </a:t>
            </a:r>
            <a:r>
              <a:rPr lang="en-US" dirty="0" smtClean="0"/>
              <a:t>worksheet 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98523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What-If Analyses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chart is linked to its data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Changes made to the data source affect the chart; a visual representation of changes</a:t>
            </a:r>
          </a:p>
          <a:p>
            <a:r>
              <a:rPr lang="en-US" dirty="0" smtClean="0"/>
              <a:t>Makes </a:t>
            </a:r>
            <a:r>
              <a:rPr lang="en-US" dirty="0"/>
              <a:t>charts a powerful tool for data exploration and what-if analysis</a:t>
            </a:r>
            <a:endParaRPr lang="en-US" dirty="0" smtClean="0"/>
          </a:p>
          <a:p>
            <a:r>
              <a:rPr lang="en-US" dirty="0"/>
              <a:t>Excel </a:t>
            </a:r>
            <a:r>
              <a:rPr lang="en-US" dirty="0" smtClean="0"/>
              <a:t>uses </a:t>
            </a:r>
            <a:r>
              <a:rPr lang="en-US" b="1" dirty="0" smtClean="0"/>
              <a:t>chart </a:t>
            </a:r>
            <a:r>
              <a:rPr lang="en-US" b="1" dirty="0"/>
              <a:t>animation </a:t>
            </a:r>
            <a:r>
              <a:rPr lang="en-US" dirty="0"/>
              <a:t>to slow down the effect of changing data source values, making </a:t>
            </a:r>
            <a:r>
              <a:rPr lang="en-US" dirty="0" smtClean="0"/>
              <a:t>it easier </a:t>
            </a:r>
            <a:r>
              <a:rPr lang="en-US" dirty="0"/>
              <a:t>to see how changing one value affects the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897437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What-If Analyses </a:t>
            </a:r>
            <a:br>
              <a:rPr lang="en-US" dirty="0"/>
            </a:br>
            <a:r>
              <a:rPr lang="en-US" dirty="0"/>
              <a:t>with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what-if analysis is to limit the data to a subset of the original </a:t>
            </a:r>
            <a:r>
              <a:rPr lang="en-US" dirty="0" smtClean="0"/>
              <a:t>values in </a:t>
            </a:r>
            <a:r>
              <a:rPr lang="en-US" dirty="0"/>
              <a:t>a process called </a:t>
            </a:r>
            <a:r>
              <a:rPr lang="en-US" b="1" dirty="0" smtClean="0"/>
              <a:t>filtering</a:t>
            </a:r>
          </a:p>
          <a:p>
            <a:r>
              <a:rPr lang="en-US" dirty="0"/>
              <a:t>Rather than creating a new </a:t>
            </a:r>
            <a:r>
              <a:rPr lang="en-US" dirty="0" smtClean="0"/>
              <a:t>chart, </a:t>
            </a:r>
            <a:r>
              <a:rPr lang="en-US" dirty="0"/>
              <a:t>you can filter </a:t>
            </a:r>
            <a:r>
              <a:rPr lang="en-US" dirty="0" smtClean="0"/>
              <a:t>an existing chart to only show specific data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620783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What-If Analyses </a:t>
            </a:r>
            <a:br>
              <a:rPr lang="en-US" dirty="0"/>
            </a:br>
            <a:r>
              <a:rPr lang="en-US" dirty="0"/>
              <a:t>with Charts</a:t>
            </a:r>
          </a:p>
        </p:txBody>
      </p:sp>
      <p:pic>
        <p:nvPicPr>
          <p:cNvPr id="6" name="Content Placeholder 5" descr="Fig04-1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00238"/>
            <a:ext cx="8001000" cy="343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147206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0C614-0B02-4E9B-8DC7-41197B8893C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584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</a:p>
        </p:txBody>
      </p:sp>
      <p:sp>
        <p:nvSpPr>
          <p:cNvPr id="35844" name="Rectangle 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/>
              <a:t>Column chart</a:t>
            </a:r>
          </a:p>
          <a:p>
            <a:pPr lvl="1"/>
            <a:r>
              <a:rPr lang="en-US" dirty="0" smtClean="0"/>
              <a:t>Displays values in different categories as columns</a:t>
            </a:r>
          </a:p>
          <a:p>
            <a:pPr lvl="1"/>
            <a:r>
              <a:rPr lang="en-US" dirty="0" smtClean="0"/>
              <a:t>Height of each column is based on its value</a:t>
            </a:r>
          </a:p>
          <a:p>
            <a:r>
              <a:rPr lang="en-US" b="1" dirty="0" smtClean="0"/>
              <a:t>Bar chart</a:t>
            </a:r>
          </a:p>
          <a:p>
            <a:pPr lvl="1"/>
            <a:r>
              <a:rPr lang="en-US" dirty="0" smtClean="0"/>
              <a:t>Column chart turned on its side</a:t>
            </a:r>
          </a:p>
          <a:p>
            <a:pPr lvl="1"/>
            <a:r>
              <a:rPr lang="en-US" dirty="0" smtClean="0"/>
              <a:t>Length of each bar is based on its value</a:t>
            </a:r>
          </a:p>
          <a:p>
            <a:r>
              <a:rPr lang="en-US" dirty="0" smtClean="0"/>
              <a:t>Better </a:t>
            </a:r>
            <a:r>
              <a:rPr lang="en-US" dirty="0"/>
              <a:t>to use column and bar </a:t>
            </a:r>
            <a:r>
              <a:rPr lang="en-US" dirty="0" smtClean="0"/>
              <a:t>charts than </a:t>
            </a:r>
            <a:r>
              <a:rPr lang="en-US" dirty="0"/>
              <a:t>pie charts when the number of categories is large or the data values are </a:t>
            </a:r>
            <a:r>
              <a:rPr lang="en-US" dirty="0" smtClean="0"/>
              <a:t>close in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1622895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2B3AF9-BB0A-4865-9695-10C155781A7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3276600"/>
          </a:xfrm>
        </p:spPr>
        <p:txBody>
          <a:bodyPr/>
          <a:lstStyle/>
          <a:p>
            <a:r>
              <a:rPr lang="en-US" dirty="0"/>
              <a:t>Better to use column and bar charts than pie charts </a:t>
            </a:r>
            <a:r>
              <a:rPr lang="en-US" dirty="0" smtClean="0"/>
              <a:t>when the: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categories is </a:t>
            </a:r>
            <a:r>
              <a:rPr lang="en-US" dirty="0" smtClean="0"/>
              <a:t>large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values are close in value</a:t>
            </a:r>
          </a:p>
          <a:p>
            <a:r>
              <a:rPr lang="en-US" dirty="0" smtClean="0"/>
              <a:t>Easier to compare height or length than area</a:t>
            </a:r>
          </a:p>
          <a:p>
            <a:r>
              <a:rPr lang="en-US" dirty="0" smtClean="0"/>
              <a:t>Column charts can include several data series</a:t>
            </a:r>
          </a:p>
        </p:txBody>
      </p:sp>
      <p:pic>
        <p:nvPicPr>
          <p:cNvPr id="7" name="Picture 6" descr="Fig04-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95800"/>
            <a:ext cx="6400800" cy="171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33897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2438400"/>
          </a:xfrm>
        </p:spPr>
        <p:txBody>
          <a:bodyPr/>
          <a:lstStyle/>
          <a:p>
            <a:r>
              <a:rPr lang="en-US" dirty="0" smtClean="0"/>
              <a:t>Comparing Column Chart Subtypes</a:t>
            </a:r>
          </a:p>
          <a:p>
            <a:pPr lvl="1"/>
            <a:r>
              <a:rPr lang="en-US" dirty="0" smtClean="0"/>
              <a:t>Column </a:t>
            </a:r>
            <a:r>
              <a:rPr lang="en-US" dirty="0"/>
              <a:t>and bar charts </a:t>
            </a:r>
            <a:r>
              <a:rPr lang="en-US" dirty="0" smtClean="0"/>
              <a:t>can display multiple </a:t>
            </a:r>
            <a:r>
              <a:rPr lang="en-US" dirty="0"/>
              <a:t>data </a:t>
            </a:r>
            <a:r>
              <a:rPr lang="en-US" dirty="0" smtClean="0"/>
              <a:t>series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 plot three data series </a:t>
            </a:r>
            <a:r>
              <a:rPr lang="en-US" dirty="0" smtClean="0"/>
              <a:t>against one category</a:t>
            </a:r>
            <a:endParaRPr lang="en-US" dirty="0"/>
          </a:p>
        </p:txBody>
      </p:sp>
      <p:pic>
        <p:nvPicPr>
          <p:cNvPr id="8" name="Content Placeholder 5" descr="Fig04-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3870065"/>
            <a:ext cx="8001000" cy="214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860475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2447A-43CC-46DA-A8CF-18E6C9BE71A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7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Chart Elements</a:t>
            </a:r>
          </a:p>
        </p:txBody>
      </p:sp>
      <p:pic>
        <p:nvPicPr>
          <p:cNvPr id="6" name="Picture 5" descr="Fig04_pgEX19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93" y="1287119"/>
            <a:ext cx="485341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24555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Column Chart Subtypes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clustered column chart </a:t>
            </a:r>
            <a:r>
              <a:rPr lang="en-US" dirty="0"/>
              <a:t>displays the data series in separate columns side-by-side </a:t>
            </a:r>
            <a:r>
              <a:rPr lang="en-US" dirty="0" smtClean="0"/>
              <a:t>so that </a:t>
            </a:r>
            <a:r>
              <a:rPr lang="en-US" dirty="0"/>
              <a:t>you can compare the relative heights of the columns </a:t>
            </a:r>
            <a:r>
              <a:rPr lang="en-US" dirty="0" smtClean="0"/>
              <a:t>The </a:t>
            </a:r>
            <a:r>
              <a:rPr lang="en-US" b="1" dirty="0"/>
              <a:t>stacked column chart </a:t>
            </a:r>
            <a:r>
              <a:rPr lang="en-US" dirty="0"/>
              <a:t>places the data series values within combined </a:t>
            </a:r>
            <a:r>
              <a:rPr lang="en-US" dirty="0" smtClean="0"/>
              <a:t>columns showing </a:t>
            </a:r>
            <a:r>
              <a:rPr lang="en-US" dirty="0"/>
              <a:t>how much is contributed by each </a:t>
            </a:r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/>
              <a:t>100% stacked column chart </a:t>
            </a:r>
            <a:r>
              <a:rPr lang="en-US" dirty="0"/>
              <a:t>makes the same comparison as the </a:t>
            </a:r>
            <a:r>
              <a:rPr lang="en-US" dirty="0" smtClean="0"/>
              <a:t>stacked column </a:t>
            </a:r>
            <a:r>
              <a:rPr lang="en-US" dirty="0"/>
              <a:t>chart except that the stacked sections are expressed as percentages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903912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1E08BD-7EC9-4B47-99DE-91817795835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Creating a Clustered Column Chart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data source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type of chart to create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Move and resize the chart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Change chart’s design, layout, and format by:</a:t>
            </a:r>
          </a:p>
          <a:p>
            <a:pPr lvl="2"/>
            <a:r>
              <a:rPr lang="en-US" sz="2600" dirty="0" smtClean="0"/>
              <a:t>Selecting one of the chart styles, or</a:t>
            </a:r>
          </a:p>
          <a:p>
            <a:pPr lvl="2"/>
            <a:r>
              <a:rPr lang="en-US" sz="2600" dirty="0" smtClean="0"/>
              <a:t>Formatting individual chart elements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40350845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9EE8A0-F07D-47EC-9C7E-F7B61BC81EC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Moving a Chart to a Different Worksheet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move a chart from one worksheet to </a:t>
            </a:r>
            <a:r>
              <a:rPr lang="en-US" dirty="0" smtClean="0"/>
              <a:t>another </a:t>
            </a:r>
            <a:r>
              <a:rPr lang="en-US" dirty="0"/>
              <a:t>or </a:t>
            </a:r>
            <a:r>
              <a:rPr lang="en-US" dirty="0" smtClean="0"/>
              <a:t>place </a:t>
            </a:r>
            <a:r>
              <a:rPr lang="en-US" dirty="0"/>
              <a:t>the chart in </a:t>
            </a:r>
            <a:r>
              <a:rPr lang="en-US" dirty="0" smtClean="0"/>
              <a:t>its own </a:t>
            </a:r>
            <a:r>
              <a:rPr lang="en-US" dirty="0"/>
              <a:t>chart </a:t>
            </a:r>
            <a:r>
              <a:rPr lang="en-US" dirty="0" smtClean="0"/>
              <a:t>sheet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chart sheet, the chart is enlarged to fill the entire </a:t>
            </a:r>
            <a:r>
              <a:rPr lang="en-US" dirty="0" smtClean="0"/>
              <a:t>workspace</a:t>
            </a:r>
          </a:p>
          <a:p>
            <a:pPr lvl="1"/>
            <a:r>
              <a:rPr lang="en-US" dirty="0" smtClean="0"/>
              <a:t>The Move </a:t>
            </a:r>
            <a:r>
              <a:rPr lang="en-US" dirty="0"/>
              <a:t>Chart dialog box provides options for moving charts between worksheets </a:t>
            </a:r>
            <a:r>
              <a:rPr lang="en-US" dirty="0" smtClean="0"/>
              <a:t>and chart sheets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cut </a:t>
            </a:r>
            <a:r>
              <a:rPr lang="en-US" dirty="0"/>
              <a:t>and paste a chart </a:t>
            </a:r>
            <a:r>
              <a:rPr lang="en-US" dirty="0" smtClean="0"/>
              <a:t>between workbooks</a:t>
            </a:r>
          </a:p>
        </p:txBody>
      </p:sp>
    </p:spTree>
    <p:extLst>
      <p:ext uri="{BB962C8B-B14F-4D97-AF65-F5344CB8AC3E}">
        <p14:creationId xmlns:p14="http://schemas.microsoft.com/office/powerpoint/2010/main" xmlns="" val="1769077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and Formatting a Chart Title</a:t>
            </a:r>
          </a:p>
          <a:p>
            <a:pPr lvl="1"/>
            <a:r>
              <a:rPr lang="en-US" dirty="0"/>
              <a:t>When a chart has a single data series, the name of the data series is used for the </a:t>
            </a:r>
            <a:r>
              <a:rPr lang="en-US" dirty="0" smtClean="0"/>
              <a:t>chart title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a chart has more than one data series, the “Chart Title” placeholder </a:t>
            </a:r>
            <a:r>
              <a:rPr lang="en-US" dirty="0" smtClean="0"/>
              <a:t>appears as </a:t>
            </a:r>
            <a:r>
              <a:rPr lang="en-US" dirty="0"/>
              <a:t>the temporary title of the </a:t>
            </a:r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replace </a:t>
            </a:r>
            <a:r>
              <a:rPr lang="en-US" dirty="0"/>
              <a:t>the placeholder text with </a:t>
            </a:r>
            <a:r>
              <a:rPr lang="en-US" dirty="0" smtClean="0"/>
              <a:t>a more </a:t>
            </a:r>
            <a:r>
              <a:rPr lang="en-US" dirty="0"/>
              <a:t>descriptive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543970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pic>
        <p:nvPicPr>
          <p:cNvPr id="6" name="Content Placeholder 5" descr="Fig04-20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81200"/>
            <a:ext cx="8001000" cy="308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891331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Column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838200"/>
          </a:xfrm>
        </p:spPr>
        <p:txBody>
          <a:bodyPr/>
          <a:lstStyle/>
          <a:p>
            <a:r>
              <a:rPr lang="en-US" dirty="0" smtClean="0"/>
              <a:t>Creating a Stacked Column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106570"/>
            <a:ext cx="8001000" cy="36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3539825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Charts, </a:t>
            </a:r>
            <a:r>
              <a:rPr lang="en-US" dirty="0" err="1" smtClean="0"/>
              <a:t>Sparklines</a:t>
            </a:r>
            <a:r>
              <a:rPr lang="en-US" dirty="0" smtClean="0"/>
              <a:t>, and Data Bars</a:t>
            </a:r>
            <a:endParaRPr lang="en-US" dirty="0"/>
          </a:p>
        </p:txBody>
      </p:sp>
      <p:pic>
        <p:nvPicPr>
          <p:cNvPr id="6" name="Content Placeholder 5" descr="Fig04_pgEX21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3386" y="1295400"/>
            <a:ext cx="543722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226402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 </a:t>
            </a:r>
            <a:br>
              <a:rPr lang="en-US" dirty="0"/>
            </a:br>
            <a:r>
              <a:rPr lang="en-US" dirty="0"/>
              <a:t>Charts, </a:t>
            </a:r>
            <a:r>
              <a:rPr lang="en-US" dirty="0" err="1"/>
              <a:t>Sparklines</a:t>
            </a:r>
            <a:r>
              <a:rPr lang="en-US" dirty="0"/>
              <a:t>, and Data Bars</a:t>
            </a:r>
          </a:p>
        </p:txBody>
      </p:sp>
      <p:pic>
        <p:nvPicPr>
          <p:cNvPr id="6" name="Content Placeholder 5" descr="Fig04_pgEX21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802" y="1295400"/>
            <a:ext cx="550839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570074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Line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charts are typically used when the data consists of values drawn from </a:t>
            </a:r>
            <a:r>
              <a:rPr lang="en-US" dirty="0" smtClean="0"/>
              <a:t>categories that </a:t>
            </a:r>
            <a:r>
              <a:rPr lang="en-US" dirty="0"/>
              <a:t>follow a sequential order at evenly spaced </a:t>
            </a:r>
            <a:r>
              <a:rPr lang="en-US" dirty="0" smtClean="0"/>
              <a:t>intervals</a:t>
            </a:r>
          </a:p>
          <a:p>
            <a:r>
              <a:rPr lang="en-US" dirty="0" smtClean="0"/>
              <a:t>Like </a:t>
            </a:r>
            <a:r>
              <a:rPr lang="en-US" dirty="0"/>
              <a:t>column charts, a line chart can be </a:t>
            </a:r>
            <a:r>
              <a:rPr lang="en-US" dirty="0" smtClean="0"/>
              <a:t>used with </a:t>
            </a:r>
            <a:r>
              <a:rPr lang="en-US" dirty="0"/>
              <a:t>one or more data </a:t>
            </a:r>
            <a:r>
              <a:rPr lang="en-US" dirty="0" smtClean="0"/>
              <a:t>series</a:t>
            </a:r>
          </a:p>
          <a:p>
            <a:r>
              <a:rPr lang="en-US" dirty="0" smtClean="0"/>
              <a:t>When </a:t>
            </a:r>
            <a:r>
              <a:rPr lang="en-US" dirty="0"/>
              <a:t>multiple data series are included, the data </a:t>
            </a:r>
            <a:r>
              <a:rPr lang="en-US" dirty="0" smtClean="0"/>
              <a:t>values are </a:t>
            </a:r>
            <a:r>
              <a:rPr lang="en-US" dirty="0"/>
              <a:t>plotted on different lines with varying line colors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644436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Line Chart </a:t>
            </a:r>
          </a:p>
        </p:txBody>
      </p:sp>
      <p:sp>
        <p:nvSpPr>
          <p:cNvPr id="47108" name="Rectangle 9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219200"/>
          </a:xfrm>
        </p:spPr>
        <p:txBody>
          <a:bodyPr/>
          <a:lstStyle/>
          <a:p>
            <a:r>
              <a:rPr lang="en-US" dirty="0" smtClean="0"/>
              <a:t>Displays data values using a connected line rather than columns or bars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572ABC-A542-40A4-9E87-F20329C998B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 descr="Fig04-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90800"/>
            <a:ext cx="8001000" cy="34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4229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8CDE8B-1B86-44E9-A4F8-397F63DC6F8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Chart Elements</a:t>
            </a:r>
          </a:p>
        </p:txBody>
      </p:sp>
      <p:pic>
        <p:nvPicPr>
          <p:cNvPr id="6" name="Picture 5" descr="Fig04_pgEX19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57" y="1219200"/>
            <a:ext cx="531168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0164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Axes and Gridlines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chart’s vertical and horizontal axes are based on the values in the data series and </a:t>
            </a:r>
            <a:r>
              <a:rPr lang="en-US" dirty="0" smtClean="0"/>
              <a:t>the category values</a:t>
            </a:r>
          </a:p>
          <a:p>
            <a:r>
              <a:rPr lang="en-US" dirty="0" smtClean="0"/>
              <a:t>In </a:t>
            </a:r>
            <a:r>
              <a:rPr lang="en-US" dirty="0"/>
              <a:t>many cases, the axes display the data in the most visually </a:t>
            </a:r>
            <a:r>
              <a:rPr lang="en-US" dirty="0" smtClean="0"/>
              <a:t>effective and </a:t>
            </a:r>
            <a:r>
              <a:rPr lang="en-US" dirty="0"/>
              <a:t>informative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Sometimes </a:t>
            </a:r>
            <a:r>
              <a:rPr lang="en-US" dirty="0"/>
              <a:t>you will want to modify the axes’ scale</a:t>
            </a:r>
            <a:r>
              <a:rPr lang="en-US" dirty="0" smtClean="0"/>
              <a:t>, add </a:t>
            </a:r>
            <a:r>
              <a:rPr lang="en-US" dirty="0"/>
              <a:t>gridlines, and make other changes to better highlight the chart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452581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BA064-A58D-43FA-BC67-18ECB86A425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Axes and Gridlines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Editing the Scale of the Vertical Axis</a:t>
            </a:r>
          </a:p>
          <a:p>
            <a:pPr lvl="1"/>
            <a:r>
              <a:rPr lang="en-US" dirty="0" smtClean="0"/>
              <a:t>Range of values </a:t>
            </a:r>
            <a:r>
              <a:rPr lang="en-US" b="1" dirty="0" smtClean="0"/>
              <a:t>(scale) </a:t>
            </a:r>
            <a:r>
              <a:rPr lang="en-US" dirty="0" smtClean="0"/>
              <a:t>of an axis is based on the values in the data source</a:t>
            </a:r>
          </a:p>
          <a:p>
            <a:pPr lvl="1"/>
            <a:r>
              <a:rPr lang="en-US" dirty="0" smtClean="0"/>
              <a:t>Vertical (value) axis: range of values in the data</a:t>
            </a:r>
          </a:p>
          <a:p>
            <a:pPr lvl="1"/>
            <a:r>
              <a:rPr lang="en-US" dirty="0" smtClean="0"/>
              <a:t>Horizontal (category) axis: category values</a:t>
            </a:r>
          </a:p>
          <a:p>
            <a:pPr lvl="1"/>
            <a:r>
              <a:rPr lang="en-US" dirty="0"/>
              <a:t>Excel divides the scale into regular intervals, </a:t>
            </a:r>
            <a:r>
              <a:rPr lang="en-US" dirty="0" smtClean="0"/>
              <a:t>marked </a:t>
            </a:r>
            <a:r>
              <a:rPr lang="en-US" dirty="0"/>
              <a:t>on the axis </a:t>
            </a:r>
            <a:r>
              <a:rPr lang="en-US" dirty="0" smtClean="0"/>
              <a:t>with </a:t>
            </a:r>
            <a:r>
              <a:rPr lang="en-US" b="1" dirty="0" smtClean="0"/>
              <a:t>tick </a:t>
            </a:r>
            <a:r>
              <a:rPr lang="en-US" b="1" dirty="0"/>
              <a:t>marks </a:t>
            </a:r>
            <a:r>
              <a:rPr lang="en-US" dirty="0"/>
              <a:t>and </a:t>
            </a:r>
            <a:r>
              <a:rPr lang="en-US" dirty="0" smtClean="0"/>
              <a:t>labels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tick marks at smaller intervals could make the chart difficult to read </a:t>
            </a:r>
            <a:endParaRPr lang="en-US" dirty="0" smtClean="0"/>
          </a:p>
          <a:p>
            <a:pPr lvl="2"/>
            <a:r>
              <a:rPr lang="en-US" dirty="0" smtClean="0"/>
              <a:t>Fewer </a:t>
            </a:r>
            <a:r>
              <a:rPr lang="en-US" dirty="0"/>
              <a:t>tick marks at larger </a:t>
            </a:r>
            <a:r>
              <a:rPr lang="en-US" dirty="0" smtClean="0"/>
              <a:t>intervals could </a:t>
            </a:r>
            <a:r>
              <a:rPr lang="en-US" dirty="0"/>
              <a:t>make the chart less informative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492536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Axes and Gridlines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the Scale of the Vertical Axis</a:t>
            </a:r>
          </a:p>
          <a:p>
            <a:pPr lvl="1"/>
            <a:r>
              <a:rPr lang="en-US" b="1" dirty="0"/>
              <a:t>Major tick marks </a:t>
            </a:r>
            <a:r>
              <a:rPr lang="en-US" dirty="0"/>
              <a:t>identify the main units on the </a:t>
            </a:r>
            <a:r>
              <a:rPr lang="en-US" dirty="0" smtClean="0"/>
              <a:t>chart axis</a:t>
            </a:r>
          </a:p>
          <a:p>
            <a:pPr lvl="1"/>
            <a:r>
              <a:rPr lang="en-US" b="1" dirty="0" smtClean="0"/>
              <a:t>Minor </a:t>
            </a:r>
            <a:r>
              <a:rPr lang="en-US" b="1" dirty="0"/>
              <a:t>tick marks </a:t>
            </a:r>
            <a:r>
              <a:rPr lang="en-US" dirty="0"/>
              <a:t>identify the smaller intervals between the major tick marks</a:t>
            </a:r>
          </a:p>
          <a:p>
            <a:pPr lvl="1"/>
            <a:r>
              <a:rPr lang="en-US" dirty="0"/>
              <a:t>Some charts involve multiple data series</a:t>
            </a:r>
          </a:p>
          <a:p>
            <a:pPr lvl="2"/>
            <a:r>
              <a:rPr lang="en-US" dirty="0" smtClean="0"/>
              <a:t>Plot one data series against a </a:t>
            </a:r>
            <a:r>
              <a:rPr lang="en-US" b="1" dirty="0"/>
              <a:t>primary axis</a:t>
            </a:r>
            <a:r>
              <a:rPr lang="en-US" dirty="0"/>
              <a:t>, which usually appears along the left side of the </a:t>
            </a:r>
            <a:r>
              <a:rPr lang="en-US" dirty="0" smtClean="0"/>
              <a:t>chart</a:t>
            </a:r>
          </a:p>
          <a:p>
            <a:pPr lvl="2"/>
            <a:r>
              <a:rPr lang="en-US" dirty="0" smtClean="0"/>
              <a:t>Plot the other against a </a:t>
            </a:r>
            <a:r>
              <a:rPr lang="en-US" b="1" dirty="0"/>
              <a:t>secondary axis</a:t>
            </a:r>
            <a:r>
              <a:rPr lang="en-US" dirty="0"/>
              <a:t>, which is usually placed on the right side of the </a:t>
            </a:r>
            <a:r>
              <a:rPr lang="en-US" dirty="0" smtClean="0"/>
              <a:t>chart</a:t>
            </a:r>
          </a:p>
          <a:p>
            <a:pPr lvl="2"/>
            <a:r>
              <a:rPr lang="en-US" dirty="0" smtClean="0"/>
              <a:t>The two axes </a:t>
            </a:r>
            <a:r>
              <a:rPr lang="en-US" dirty="0"/>
              <a:t>can be based on entirely different </a:t>
            </a:r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36900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C7542F-E885-490C-AA52-D49818BF1E1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Axes and Gridlines</a:t>
            </a:r>
          </a:p>
        </p:txBody>
      </p:sp>
      <p:pic>
        <p:nvPicPr>
          <p:cNvPr id="6" name="Picture 5" descr="Fig04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2" y="2090566"/>
            <a:ext cx="8000716" cy="309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11841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Axes and Gridlines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Gridlines</a:t>
            </a:r>
          </a:p>
          <a:p>
            <a:pPr lvl="1"/>
            <a:r>
              <a:rPr lang="en-US" dirty="0"/>
              <a:t>Gridlines are horizontal and vertical lines that help you compare data and </a:t>
            </a:r>
            <a:r>
              <a:rPr lang="en-US" dirty="0" smtClean="0"/>
              <a:t>category values</a:t>
            </a:r>
            <a:endParaRPr lang="en-US" dirty="0"/>
          </a:p>
          <a:p>
            <a:pPr lvl="2"/>
            <a:r>
              <a:rPr lang="en-US" dirty="0" smtClean="0"/>
              <a:t>Gridlines </a:t>
            </a:r>
            <a:r>
              <a:rPr lang="en-US" dirty="0"/>
              <a:t>may or may not appear in a </a:t>
            </a:r>
            <a:r>
              <a:rPr lang="en-US" dirty="0" smtClean="0"/>
              <a:t>chart</a:t>
            </a:r>
          </a:p>
          <a:p>
            <a:pPr lvl="2"/>
            <a:r>
              <a:rPr lang="en-US" dirty="0" smtClean="0"/>
              <a:t>You </a:t>
            </a:r>
            <a:r>
              <a:rPr lang="en-US" dirty="0"/>
              <a:t>can add or remove them </a:t>
            </a:r>
            <a:r>
              <a:rPr lang="en-US" dirty="0" smtClean="0"/>
              <a:t>separately</a:t>
            </a:r>
          </a:p>
          <a:p>
            <a:pPr lvl="1"/>
            <a:r>
              <a:rPr lang="en-US" dirty="0" smtClean="0"/>
              <a:t>Gridlines </a:t>
            </a:r>
            <a:r>
              <a:rPr lang="en-US" dirty="0"/>
              <a:t>are placed at the major </a:t>
            </a:r>
            <a:r>
              <a:rPr lang="en-US" dirty="0" smtClean="0"/>
              <a:t>tick marks </a:t>
            </a:r>
            <a:r>
              <a:rPr lang="en-US" dirty="0"/>
              <a:t>or </a:t>
            </a:r>
            <a:r>
              <a:rPr lang="en-US" dirty="0" smtClean="0"/>
              <a:t>can be set to </a:t>
            </a:r>
            <a:r>
              <a:rPr lang="en-US" dirty="0"/>
              <a:t>appear at the minor tick </a:t>
            </a:r>
            <a:r>
              <a:rPr lang="en-US" dirty="0" smtClean="0"/>
              <a:t>marks</a:t>
            </a:r>
            <a:endParaRPr lang="en-US" dirty="0"/>
          </a:p>
          <a:p>
            <a:pPr lvl="1"/>
            <a:r>
              <a:rPr lang="en-US" dirty="0"/>
              <a:t>The chart style used for the two column charts and the line chart includes </a:t>
            </a:r>
            <a:r>
              <a:rPr lang="en-US" dirty="0" smtClean="0"/>
              <a:t>horizontal gridlines</a:t>
            </a:r>
          </a:p>
          <a:p>
            <a:pPr lvl="1"/>
            <a:r>
              <a:rPr lang="en-US" dirty="0" smtClean="0"/>
              <a:t>You can add </a:t>
            </a:r>
            <a:r>
              <a:rPr lang="en-US" dirty="0"/>
              <a:t>vertical gridlines to help further </a:t>
            </a:r>
            <a:r>
              <a:rPr lang="en-US" dirty="0" smtClean="0"/>
              <a:t>separate one </a:t>
            </a:r>
            <a:r>
              <a:rPr lang="en-US" dirty="0"/>
              <a:t>set of </a:t>
            </a:r>
            <a:r>
              <a:rPr lang="en-US" dirty="0" smtClean="0"/>
              <a:t>values </a:t>
            </a:r>
            <a:r>
              <a:rPr lang="en-US" dirty="0"/>
              <a:t>from another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311973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Axes and Gridlines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057400"/>
          </a:xfrm>
        </p:spPr>
        <p:txBody>
          <a:bodyPr/>
          <a:lstStyle/>
          <a:p>
            <a:r>
              <a:rPr lang="en-US" dirty="0" smtClean="0"/>
              <a:t>Working with Column Widths</a:t>
            </a:r>
          </a:p>
          <a:p>
            <a:pPr lvl="1"/>
            <a:r>
              <a:rPr lang="en-US" dirty="0" smtClean="0"/>
              <a:t>You can </a:t>
            </a:r>
            <a:r>
              <a:rPr lang="en-US" dirty="0"/>
              <a:t>set the spacing between one column and another in your column </a:t>
            </a:r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You can define </a:t>
            </a:r>
            <a:r>
              <a:rPr lang="en-US" dirty="0"/>
              <a:t>the width of the </a:t>
            </a: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Content Placeholder 8" descr="Fig04-2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3226794"/>
            <a:ext cx="8001000" cy="309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4436614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Data Markers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743200"/>
          </a:xfrm>
        </p:spPr>
        <p:txBody>
          <a:bodyPr/>
          <a:lstStyle/>
          <a:p>
            <a:r>
              <a:rPr lang="en-US" dirty="0" smtClean="0"/>
              <a:t>Each value from a data series is represented by a data marker:</a:t>
            </a:r>
          </a:p>
          <a:p>
            <a:pPr lvl="1"/>
            <a:r>
              <a:rPr lang="en-US" dirty="0" smtClean="0"/>
              <a:t>Individual pie slices in pie charts</a:t>
            </a:r>
          </a:p>
          <a:p>
            <a:pPr lvl="1"/>
            <a:r>
              <a:rPr lang="en-US" dirty="0" smtClean="0"/>
              <a:t>Columns in column charts</a:t>
            </a:r>
          </a:p>
          <a:p>
            <a:pPr lvl="1"/>
            <a:r>
              <a:rPr lang="en-US" dirty="0" smtClean="0"/>
              <a:t>Points connected by the line in a line chart</a:t>
            </a:r>
            <a:endParaRPr lang="en-US" dirty="0"/>
          </a:p>
        </p:txBody>
      </p:sp>
      <p:pic>
        <p:nvPicPr>
          <p:cNvPr id="7" name="Content Placeholder 5" descr="Fig04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87776" y="3810000"/>
            <a:ext cx="596844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1596865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Plot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plot area </a:t>
            </a:r>
            <a:r>
              <a:rPr lang="en-US" dirty="0" smtClean="0"/>
              <a:t>includes only </a:t>
            </a:r>
            <a:r>
              <a:rPr lang="en-US" dirty="0"/>
              <a:t>that portion of the chart in which the data </a:t>
            </a:r>
            <a:r>
              <a:rPr lang="en-US" dirty="0" smtClean="0"/>
              <a:t>markers have </a:t>
            </a:r>
            <a:r>
              <a:rPr lang="en-US" dirty="0"/>
              <a:t>been placed or </a:t>
            </a:r>
            <a:r>
              <a:rPr lang="en-US" dirty="0" smtClean="0"/>
              <a:t>plotted</a:t>
            </a:r>
          </a:p>
          <a:p>
            <a:r>
              <a:rPr lang="en-US" dirty="0" smtClean="0"/>
              <a:t>You </a:t>
            </a:r>
            <a:r>
              <a:rPr lang="en-US" dirty="0"/>
              <a:t>can format the plot area by changing </a:t>
            </a:r>
            <a:r>
              <a:rPr lang="en-US" dirty="0" smtClean="0"/>
              <a:t>its fill </a:t>
            </a:r>
            <a:r>
              <a:rPr lang="en-US" dirty="0"/>
              <a:t>and borders, and by adding visual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Changes </a:t>
            </a:r>
            <a:r>
              <a:rPr lang="en-US" dirty="0"/>
              <a:t>to the plot area are often </a:t>
            </a:r>
            <a:r>
              <a:rPr lang="en-US" dirty="0" err="1" smtClean="0"/>
              <a:t>madein</a:t>
            </a:r>
            <a:r>
              <a:rPr lang="en-US" dirty="0" smtClean="0"/>
              <a:t> </a:t>
            </a:r>
            <a:r>
              <a:rPr lang="en-US" dirty="0"/>
              <a:t>conjunction with the chart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116436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the Plot Area</a:t>
            </a:r>
          </a:p>
        </p:txBody>
      </p:sp>
      <p:pic>
        <p:nvPicPr>
          <p:cNvPr id="6" name="Content Placeholder 5" descr="Fig04-27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600200"/>
            <a:ext cx="8001000" cy="420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796090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Combination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combination chart combines two chart </a:t>
            </a:r>
            <a:r>
              <a:rPr lang="en-US" dirty="0" smtClean="0"/>
              <a:t>types </a:t>
            </a:r>
            <a:r>
              <a:rPr lang="en-US" dirty="0"/>
              <a:t>within a single </a:t>
            </a:r>
            <a:r>
              <a:rPr lang="en-US" dirty="0" smtClean="0"/>
              <a:t>chart</a:t>
            </a:r>
          </a:p>
          <a:p>
            <a:r>
              <a:rPr lang="en-US" dirty="0" smtClean="0"/>
              <a:t>Enable </a:t>
            </a:r>
            <a:r>
              <a:rPr lang="en-US" dirty="0"/>
              <a:t>you to show two sets of </a:t>
            </a:r>
            <a:r>
              <a:rPr lang="en-US" dirty="0" smtClean="0"/>
              <a:t>data using </a:t>
            </a:r>
            <a:r>
              <a:rPr lang="en-US" dirty="0"/>
              <a:t>the chart type that is best for each data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Can </a:t>
            </a:r>
            <a:r>
              <a:rPr lang="en-US" dirty="0"/>
              <a:t>have </a:t>
            </a:r>
            <a:r>
              <a:rPr lang="en-US" dirty="0" smtClean="0"/>
              <a:t>data series </a:t>
            </a:r>
            <a:r>
              <a:rPr lang="en-US" dirty="0"/>
              <a:t>with vastly different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You </a:t>
            </a:r>
            <a:r>
              <a:rPr lang="en-US" dirty="0"/>
              <a:t>can create dual axis charts</a:t>
            </a:r>
            <a:r>
              <a:rPr lang="en-US" dirty="0" smtClean="0"/>
              <a:t>, using </a:t>
            </a:r>
            <a:r>
              <a:rPr lang="en-US" dirty="0"/>
              <a:t>primary and secondary axes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47622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provides a wide range of financial functions related to loans and </a:t>
            </a:r>
            <a:r>
              <a:rPr lang="en-US" dirty="0" smtClean="0"/>
              <a:t>investments: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PMT </a:t>
            </a:r>
            <a:r>
              <a:rPr lang="en-US" b="1" dirty="0" smtClean="0"/>
              <a:t>function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be used to calculate the </a:t>
            </a:r>
            <a:r>
              <a:rPr lang="en-US" dirty="0" smtClean="0"/>
              <a:t>installment payment and payment schedule required </a:t>
            </a:r>
            <a:r>
              <a:rPr lang="en-US" dirty="0"/>
              <a:t>to completely repay a </a:t>
            </a:r>
            <a:r>
              <a:rPr lang="en-US" dirty="0" smtClean="0"/>
              <a:t>loan</a:t>
            </a:r>
          </a:p>
          <a:p>
            <a:pPr lvl="1"/>
            <a:r>
              <a:rPr lang="en-US" dirty="0" smtClean="0"/>
              <a:t>Future value</a:t>
            </a:r>
          </a:p>
          <a:p>
            <a:pPr lvl="1"/>
            <a:r>
              <a:rPr lang="en-US" dirty="0" smtClean="0"/>
              <a:t>Present value</a:t>
            </a:r>
          </a:p>
          <a:p>
            <a:pPr lvl="1"/>
            <a:r>
              <a:rPr lang="en-US" dirty="0" smtClean="0"/>
              <a:t>Calculating the interest part of a payment</a:t>
            </a:r>
          </a:p>
          <a:p>
            <a:pPr lvl="1"/>
            <a:r>
              <a:rPr lang="en-US" dirty="0" smtClean="0"/>
              <a:t>Calculating the principle part of a payment</a:t>
            </a:r>
          </a:p>
          <a:p>
            <a:pPr lvl="1"/>
            <a:r>
              <a:rPr lang="en-US" dirty="0" smtClean="0"/>
              <a:t>Loan interest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463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Combination Chart</a:t>
            </a:r>
          </a:p>
        </p:txBody>
      </p:sp>
      <p:pic>
        <p:nvPicPr>
          <p:cNvPr id="6" name="Content Placeholder 5" descr="Fig04-2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439299"/>
            <a:ext cx="8001000" cy="465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822226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Combination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Primary and Secondary Axes</a:t>
            </a:r>
          </a:p>
          <a:p>
            <a:pPr lvl="1"/>
            <a:r>
              <a:rPr lang="en-US" dirty="0"/>
              <a:t>When a chart has primary and secondary vertical axes, it is helpful to identify </a:t>
            </a:r>
            <a:r>
              <a:rPr lang="en-US" dirty="0" smtClean="0"/>
              <a:t>exactly what </a:t>
            </a:r>
            <a:r>
              <a:rPr lang="en-US" dirty="0"/>
              <a:t>each axis is </a:t>
            </a:r>
            <a:r>
              <a:rPr lang="en-US" dirty="0" smtClean="0"/>
              <a:t>measuring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an axis title </a:t>
            </a:r>
            <a:r>
              <a:rPr lang="en-US" dirty="0" smtClean="0"/>
              <a:t>(a </a:t>
            </a:r>
            <a:r>
              <a:rPr lang="en-US" dirty="0"/>
              <a:t>descriptive text that appears next to the axis</a:t>
            </a:r>
            <a:r>
              <a:rPr lang="en-US" dirty="0" smtClean="0"/>
              <a:t>) to </a:t>
            </a:r>
            <a:r>
              <a:rPr lang="en-US" dirty="0"/>
              <a:t>the </a:t>
            </a:r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You can </a:t>
            </a:r>
            <a:r>
              <a:rPr lang="en-US" dirty="0"/>
              <a:t>add, remove, and format axis titles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967045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Combination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797178"/>
            <a:ext cx="8001000" cy="361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2577786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Chart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modify a Chart’s Data Source:</a:t>
            </a:r>
          </a:p>
          <a:p>
            <a:pPr lvl="1"/>
            <a:r>
              <a:rPr lang="en-US" dirty="0" smtClean="0"/>
              <a:t>Click the chart to select it</a:t>
            </a:r>
          </a:p>
          <a:p>
            <a:pPr lvl="1"/>
            <a:r>
              <a:rPr lang="en-US" dirty="0"/>
              <a:t>On the CHART TOOLS DESIGN tab, in the Data group, click the Select Data </a:t>
            </a:r>
            <a:r>
              <a:rPr lang="en-US" dirty="0" smtClean="0"/>
              <a:t>button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Legend Entries (Series) section </a:t>
            </a:r>
            <a:r>
              <a:rPr lang="en-US" dirty="0" smtClean="0"/>
              <a:t>click the Add </a:t>
            </a:r>
            <a:r>
              <a:rPr lang="en-US" dirty="0"/>
              <a:t>button </a:t>
            </a:r>
            <a:r>
              <a:rPr lang="en-US" dirty="0" smtClean="0"/>
              <a:t>or the </a:t>
            </a:r>
            <a:r>
              <a:rPr lang="en-US" dirty="0"/>
              <a:t>Remove </a:t>
            </a:r>
            <a:r>
              <a:rPr lang="en-US" dirty="0" smtClean="0"/>
              <a:t>button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Edit button in the Horizontal (Category) Axis Labels section to select </a:t>
            </a:r>
            <a:r>
              <a:rPr lang="en-US" dirty="0" smtClean="0"/>
              <a:t>the category </a:t>
            </a:r>
            <a:r>
              <a:rPr lang="en-US" dirty="0"/>
              <a:t>values for the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482441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Chart Data Source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315912"/>
            <a:ext cx="8001000" cy="485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68132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sparkline</a:t>
            </a:r>
            <a:r>
              <a:rPr lang="en-US" dirty="0"/>
              <a:t> is a chart that is displayed entirely within a worksheet </a:t>
            </a:r>
            <a:r>
              <a:rPr lang="en-US" dirty="0" smtClean="0"/>
              <a:t>cell</a:t>
            </a:r>
          </a:p>
          <a:p>
            <a:r>
              <a:rPr lang="en-US" dirty="0" err="1" smtClean="0"/>
              <a:t>Sparklines</a:t>
            </a:r>
            <a:r>
              <a:rPr lang="en-US" dirty="0" smtClean="0"/>
              <a:t> </a:t>
            </a:r>
            <a:r>
              <a:rPr lang="en-US" dirty="0"/>
              <a:t>are compact in </a:t>
            </a:r>
            <a:r>
              <a:rPr lang="en-US" dirty="0" smtClean="0"/>
              <a:t>size; don’t </a:t>
            </a:r>
            <a:r>
              <a:rPr lang="en-US" dirty="0"/>
              <a:t>include chart elements </a:t>
            </a:r>
            <a:r>
              <a:rPr lang="en-US" dirty="0" smtClean="0"/>
              <a:t>(legends</a:t>
            </a:r>
            <a:r>
              <a:rPr lang="en-US" dirty="0"/>
              <a:t>, titles</a:t>
            </a:r>
            <a:r>
              <a:rPr lang="en-US" dirty="0" smtClean="0"/>
              <a:t>, or gridlines)</a:t>
            </a:r>
          </a:p>
          <a:p>
            <a:r>
              <a:rPr lang="en-US" dirty="0" smtClean="0"/>
              <a:t>The </a:t>
            </a:r>
            <a:r>
              <a:rPr lang="en-US" dirty="0"/>
              <a:t>goal of a </a:t>
            </a:r>
            <a:r>
              <a:rPr lang="en-US" dirty="0" err="1"/>
              <a:t>sparkline</a:t>
            </a:r>
            <a:r>
              <a:rPr lang="en-US" dirty="0"/>
              <a:t> is to convey the maximum amount of </a:t>
            </a:r>
            <a:r>
              <a:rPr lang="en-US" dirty="0" smtClean="0"/>
              <a:t>information within </a:t>
            </a:r>
            <a:r>
              <a:rPr lang="en-US" dirty="0"/>
              <a:t>a very small </a:t>
            </a:r>
            <a:r>
              <a:rPr lang="en-US" dirty="0" smtClean="0"/>
              <a:t>space</a:t>
            </a:r>
          </a:p>
          <a:p>
            <a:r>
              <a:rPr lang="en-US" dirty="0" err="1" smtClean="0"/>
              <a:t>Sparklines</a:t>
            </a:r>
            <a:r>
              <a:rPr lang="en-US" dirty="0" smtClean="0"/>
              <a:t> </a:t>
            </a:r>
            <a:r>
              <a:rPr lang="en-US" dirty="0"/>
              <a:t>are useful when you don’t want </a:t>
            </a:r>
            <a:r>
              <a:rPr lang="en-US" dirty="0" smtClean="0"/>
              <a:t>charts to </a:t>
            </a:r>
            <a:r>
              <a:rPr lang="en-US" dirty="0"/>
              <a:t>overwhelm the rest of your worksheet or take up valuable page </a:t>
            </a:r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707742"/>
      </p:ext>
    </p:extLst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the following three types of </a:t>
            </a:r>
            <a:r>
              <a:rPr lang="en-US" dirty="0" err="1"/>
              <a:t>sparklines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line </a:t>
            </a:r>
            <a:r>
              <a:rPr lang="en-US" dirty="0" err="1"/>
              <a:t>sparkline</a:t>
            </a:r>
            <a:r>
              <a:rPr lang="en-US" dirty="0"/>
              <a:t> for highlighting trends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column </a:t>
            </a:r>
            <a:r>
              <a:rPr lang="en-US" dirty="0" err="1"/>
              <a:t>sparkline</a:t>
            </a:r>
            <a:r>
              <a:rPr lang="en-US" dirty="0"/>
              <a:t> for column charts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win/loss </a:t>
            </a:r>
            <a:r>
              <a:rPr lang="en-US" dirty="0" err="1"/>
              <a:t>sparkline</a:t>
            </a:r>
            <a:r>
              <a:rPr lang="en-US" dirty="0"/>
              <a:t> for highlighting positive and negative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042772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04-3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19200"/>
            <a:ext cx="642049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882258-ECEA-4D17-A92A-91907E58C0D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Sparklines</a:t>
            </a:r>
            <a:endParaRPr lang="en-US" dirty="0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sz="half" idx="1"/>
          </p:nvPr>
        </p:nvSpPr>
        <p:spPr>
          <a:xfrm>
            <a:off x="304800" y="1570037"/>
            <a:ext cx="3886200" cy="4373563"/>
          </a:xfrm>
        </p:spPr>
        <p:txBody>
          <a:bodyPr/>
          <a:lstStyle/>
          <a:p>
            <a:r>
              <a:rPr lang="en-US" dirty="0" smtClean="0"/>
              <a:t>Three types of </a:t>
            </a:r>
            <a:r>
              <a:rPr lang="en-US" dirty="0" err="1" smtClean="0"/>
              <a:t>sparklines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 err="1" smtClean="0"/>
              <a:t>sparkline</a:t>
            </a:r>
            <a:r>
              <a:rPr lang="en-US" dirty="0" smtClean="0"/>
              <a:t>: Highlights trends</a:t>
            </a:r>
          </a:p>
          <a:p>
            <a:pPr lvl="1"/>
            <a:r>
              <a:rPr lang="en-US" dirty="0" smtClean="0"/>
              <a:t>Column </a:t>
            </a:r>
            <a:r>
              <a:rPr lang="en-US" dirty="0" err="1" smtClean="0"/>
              <a:t>sparkline</a:t>
            </a:r>
            <a:r>
              <a:rPr lang="en-US" dirty="0" smtClean="0"/>
              <a:t>: For column charts</a:t>
            </a:r>
          </a:p>
          <a:p>
            <a:pPr lvl="1"/>
            <a:r>
              <a:rPr lang="en-US" dirty="0" smtClean="0"/>
              <a:t>Win/Loss </a:t>
            </a:r>
            <a:r>
              <a:rPr lang="en-US" dirty="0" err="1" smtClean="0"/>
              <a:t>sparkline</a:t>
            </a:r>
            <a:r>
              <a:rPr lang="en-US" dirty="0" smtClean="0"/>
              <a:t>: Highlights positive and negative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30771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Sparklines</a:t>
            </a:r>
            <a:endParaRPr lang="en-US" dirty="0"/>
          </a:p>
        </p:txBody>
      </p:sp>
      <p:pic>
        <p:nvPicPr>
          <p:cNvPr id="6" name="Content Placeholder 5" descr="Fig04-36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1751" y="1295399"/>
            <a:ext cx="642049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392546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the Sparkline Axis</a:t>
            </a:r>
          </a:p>
          <a:p>
            <a:pPr lvl="1"/>
            <a:r>
              <a:rPr lang="en-US" dirty="0" smtClean="0"/>
              <a:t>You can change the scale of the vertical axis</a:t>
            </a:r>
          </a:p>
          <a:p>
            <a:pPr lvl="1"/>
            <a:r>
              <a:rPr lang="en-US" dirty="0"/>
              <a:t>The vertical axis will range from </a:t>
            </a:r>
            <a:r>
              <a:rPr lang="en-US" dirty="0" smtClean="0"/>
              <a:t>the minimum </a:t>
            </a:r>
            <a:r>
              <a:rPr lang="en-US" dirty="0"/>
              <a:t>value to the maximum </a:t>
            </a:r>
            <a:r>
              <a:rPr lang="en-US" dirty="0" smtClean="0"/>
              <a:t>value</a:t>
            </a:r>
          </a:p>
          <a:p>
            <a:pPr lvl="1"/>
            <a:r>
              <a:rPr lang="en-US" dirty="0"/>
              <a:t>You can change the vertical axis scale to be the same for the related </a:t>
            </a:r>
            <a:r>
              <a:rPr lang="en-US" dirty="0" err="1"/>
              <a:t>sparklines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930207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674528-DA4C-4CC8-81B1-2C271F5789F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0179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766405"/>
            <a:ext cx="7772400" cy="387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74212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Sparklines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Sparkline Groups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sparklines</a:t>
            </a:r>
            <a:r>
              <a:rPr lang="en-US" dirty="0"/>
              <a:t> in the location range are part of a single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Clicking </a:t>
            </a:r>
            <a:r>
              <a:rPr lang="en-US" dirty="0"/>
              <a:t>any cell in </a:t>
            </a:r>
            <a:r>
              <a:rPr lang="en-US" dirty="0" smtClean="0"/>
              <a:t>the location </a:t>
            </a:r>
            <a:r>
              <a:rPr lang="en-US" dirty="0"/>
              <a:t>range selects all of the </a:t>
            </a:r>
            <a:r>
              <a:rPr lang="en-US" dirty="0" err="1"/>
              <a:t>sparklines</a:t>
            </a:r>
            <a:r>
              <a:rPr lang="en-US" dirty="0"/>
              <a:t> in the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formatting </a:t>
            </a:r>
            <a:r>
              <a:rPr lang="en-US" dirty="0" smtClean="0"/>
              <a:t>applied to one </a:t>
            </a:r>
            <a:r>
              <a:rPr lang="en-US" dirty="0" err="1"/>
              <a:t>sparkline</a:t>
            </a:r>
            <a:r>
              <a:rPr lang="en-US" dirty="0"/>
              <a:t> affects all of the </a:t>
            </a:r>
            <a:r>
              <a:rPr lang="en-US" dirty="0" err="1"/>
              <a:t>sparklines</a:t>
            </a:r>
            <a:r>
              <a:rPr lang="en-US" dirty="0"/>
              <a:t> in the </a:t>
            </a:r>
            <a:r>
              <a:rPr lang="en-US" dirty="0" smtClean="0"/>
              <a:t>group (ensures </a:t>
            </a:r>
            <a:r>
              <a:rPr lang="en-US" dirty="0"/>
              <a:t>that the </a:t>
            </a:r>
            <a:r>
              <a:rPr lang="en-US" dirty="0" err="1"/>
              <a:t>sparklines</a:t>
            </a:r>
            <a:r>
              <a:rPr lang="en-US" dirty="0"/>
              <a:t> for related data are </a:t>
            </a:r>
            <a:r>
              <a:rPr lang="en-US" dirty="0" smtClean="0"/>
              <a:t>formatted consistently)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format each </a:t>
            </a:r>
            <a:r>
              <a:rPr lang="en-US" dirty="0" err="1"/>
              <a:t>sparkline</a:t>
            </a:r>
            <a:r>
              <a:rPr lang="en-US" dirty="0"/>
              <a:t> differently, you must first ungroup </a:t>
            </a:r>
            <a:r>
              <a:rPr lang="en-US" dirty="0" smtClean="0"/>
              <a:t>them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85461"/>
      </p:ext>
    </p:extLst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Sparklines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484736"/>
            <a:ext cx="8001000" cy="45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531620"/>
      </p:ext>
    </p:extLst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6EDBF-00ED-4DC8-B419-CEB81383BD8A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6963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Creating Data Bars</a:t>
            </a:r>
          </a:p>
        </p:txBody>
      </p:sp>
      <p:sp>
        <p:nvSpPr>
          <p:cNvPr id="69640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534400" cy="2743200"/>
          </a:xfrm>
        </p:spPr>
        <p:txBody>
          <a:bodyPr/>
          <a:lstStyle/>
          <a:p>
            <a:r>
              <a:rPr lang="en-US" dirty="0" smtClean="0"/>
              <a:t>Conditional format that adds a horizontal bar to background of a cell containing a number</a:t>
            </a:r>
          </a:p>
          <a:p>
            <a:r>
              <a:rPr lang="en-US" dirty="0" smtClean="0"/>
              <a:t>Length based on value of each cell in the range</a:t>
            </a:r>
          </a:p>
          <a:p>
            <a:r>
              <a:rPr lang="en-US" sz="2800" dirty="0" smtClean="0"/>
              <a:t>Dynamic—the l</a:t>
            </a:r>
            <a:r>
              <a:rPr lang="en-US" dirty="0" smtClean="0"/>
              <a:t>engths of data bars automatically update if cell’s value changes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Fig04-3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62" y="3962400"/>
            <a:ext cx="606067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4338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846A3C-B4F0-4C0E-918A-D9256D482524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Data Bars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295400"/>
          </a:xfrm>
        </p:spPr>
        <p:txBody>
          <a:bodyPr/>
          <a:lstStyle/>
          <a:p>
            <a:r>
              <a:rPr lang="en-US" dirty="0"/>
              <a:t>Modifying a Data Bar Rule</a:t>
            </a:r>
          </a:p>
          <a:p>
            <a:pPr lvl="1"/>
            <a:r>
              <a:rPr lang="en-US" dirty="0" smtClean="0"/>
              <a:t>Modify by altering rules of the conditional format</a:t>
            </a:r>
          </a:p>
          <a:p>
            <a:endParaRPr lang="en-US" dirty="0"/>
          </a:p>
        </p:txBody>
      </p:sp>
      <p:pic>
        <p:nvPicPr>
          <p:cNvPr id="7" name="Picture 6" descr="Fig04-4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4" y="2362200"/>
            <a:ext cx="749291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6931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Watermark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828800"/>
          </a:xfrm>
        </p:spPr>
        <p:txBody>
          <a:bodyPr/>
          <a:lstStyle/>
          <a:p>
            <a:r>
              <a:rPr lang="en-US" dirty="0" smtClean="0"/>
              <a:t>A watermark is text or an image that appears in the background behind other content</a:t>
            </a:r>
          </a:p>
          <a:p>
            <a:r>
              <a:rPr lang="en-US" dirty="0" smtClean="0"/>
              <a:t>Insert into the header or footer of a worksheet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5" descr="Fig04-4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2921169"/>
            <a:ext cx="8001000" cy="325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773929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05FB5-22D0-49CB-B5CC-DAC5C00DC6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Cost of a loan to the borrower is largely based on three factors:</a:t>
            </a:r>
            <a:endParaRPr lang="en-US" altLang="ko-KR" dirty="0" smtClean="0">
              <a:ea typeface="Gulim" pitchFamily="34" charset="-127"/>
            </a:endParaRPr>
          </a:p>
          <a:p>
            <a:pPr lvl="1"/>
            <a:r>
              <a:rPr lang="en-US" sz="3200" b="1" dirty="0" smtClean="0"/>
              <a:t>Principal</a:t>
            </a:r>
            <a:r>
              <a:rPr lang="en-US" altLang="ko-KR" sz="3200" dirty="0" smtClean="0">
                <a:ea typeface="Gulim" pitchFamily="34" charset="-127"/>
              </a:rPr>
              <a:t>: amount of money being loaned</a:t>
            </a:r>
            <a:endParaRPr lang="ko-KR" altLang="en-US" sz="3200" dirty="0" smtClean="0">
              <a:ea typeface="Gulim" pitchFamily="34" charset="-127"/>
            </a:endParaRPr>
          </a:p>
          <a:p>
            <a:pPr lvl="1"/>
            <a:r>
              <a:rPr lang="en-US" sz="3200" b="1" dirty="0" smtClean="0"/>
              <a:t>Interest</a:t>
            </a:r>
            <a:r>
              <a:rPr lang="en-US" sz="3200" dirty="0" smtClean="0"/>
              <a:t>: amount added to the principal by the lender</a:t>
            </a:r>
          </a:p>
          <a:p>
            <a:pPr lvl="1"/>
            <a:r>
              <a:rPr lang="en-US" sz="3200" dirty="0" smtClean="0"/>
              <a:t>Time required to repay the loan</a:t>
            </a:r>
            <a:endParaRPr lang="en-US" altLang="ko-KR" sz="32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275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New Perspectives on Microsoft Excel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9AD23F-B31A-4189-8BCA-4CC4A0C963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222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Financial Functions</a:t>
            </a:r>
            <a:endParaRPr lang="en-US" dirty="0" smtClean="0"/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100043"/>
              </p:ext>
            </p:extLst>
          </p:nvPr>
        </p:nvGraphicFramePr>
        <p:xfrm>
          <a:off x="609600" y="1219200"/>
          <a:ext cx="8077200" cy="5124722"/>
        </p:xfrm>
        <a:graphic>
          <a:graphicData uri="http://schemas.openxmlformats.org/drawingml/2006/table">
            <a:tbl>
              <a:tblPr/>
              <a:tblGrid>
                <a:gridCol w="2094089"/>
                <a:gridCol w="5983111"/>
              </a:tblGrid>
              <a:tr h="388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Use to determine…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28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 (future value)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How much an investment will be worth after a series of monthly payments at some future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2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PMT (payment)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How much you have to spend each month to repay a loan or mortgage within a set period of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IPMT (interest payment)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How much of your monthly loan payment is used to pay the interest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PPMT (principal payment)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How much of your monthly loan payment is used for repaying the principal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PV (present value)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Largest loan or mortgage you can afford given a set monthly payment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NPER (number of periods)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How long it will take to pay off a loan with constant monthly payments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0409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interest rate of a loan or an investment based on periodic, constant payments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16443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3494</Words>
  <Application>Microsoft Office PowerPoint</Application>
  <PresentationFormat>On-screen Show (4:3)</PresentationFormat>
  <Paragraphs>531</Paragraphs>
  <Slides>74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2_Office Theme</vt:lpstr>
      <vt:lpstr>Tutorial 4 Analyzing and Charting Financial Data</vt:lpstr>
      <vt:lpstr>Objectives</vt:lpstr>
      <vt:lpstr>Objectives</vt:lpstr>
      <vt:lpstr>Visual Overview: Chart Elements</vt:lpstr>
      <vt:lpstr>Visual Overview: Chart Elements</vt:lpstr>
      <vt:lpstr>Introduction to Financial Functions</vt:lpstr>
      <vt:lpstr>Introduction to Financial Functions</vt:lpstr>
      <vt:lpstr>Introduction to Financial Functions</vt:lpstr>
      <vt:lpstr>Introduction to Financial Functions</vt:lpstr>
      <vt:lpstr>Introduction to Financial Functions</vt:lpstr>
      <vt:lpstr>Introduction to Financial Functions</vt:lpstr>
      <vt:lpstr>Introduction to Financial Functions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Creating a Chart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Working with Chart Elements</vt:lpstr>
      <vt:lpstr>Performing What-If Analyses  with Charts</vt:lpstr>
      <vt:lpstr>Performing What-If Analyses  with Charts</vt:lpstr>
      <vt:lpstr>Performing What-If Analyses  with Charts</vt:lpstr>
      <vt:lpstr>Creating a Column Chart</vt:lpstr>
      <vt:lpstr>Creating a Column Chart</vt:lpstr>
      <vt:lpstr>Creating a Column Chart</vt:lpstr>
      <vt:lpstr>Creating A Column Chart</vt:lpstr>
      <vt:lpstr>Creating a Column Chart</vt:lpstr>
      <vt:lpstr>Creating a Column Chart</vt:lpstr>
      <vt:lpstr>Creating a Column Chart</vt:lpstr>
      <vt:lpstr>Creating a Column Chart</vt:lpstr>
      <vt:lpstr>Creating a Column Chart</vt:lpstr>
      <vt:lpstr>Visual Overview:  Charts, Sparklines, and Data Bars</vt:lpstr>
      <vt:lpstr>Visual Overview:  Charts, Sparklines, and Data Bars</vt:lpstr>
      <vt:lpstr>Creating a Line Chart</vt:lpstr>
      <vt:lpstr>Creating a Line Chart </vt:lpstr>
      <vt:lpstr>Working with Axes and Gridlines</vt:lpstr>
      <vt:lpstr>Working with Axes and Gridlines</vt:lpstr>
      <vt:lpstr>Working with Axes and Gridlines </vt:lpstr>
      <vt:lpstr>Working with Axes and Gridlines</vt:lpstr>
      <vt:lpstr>Working with Axes and Gridlines </vt:lpstr>
      <vt:lpstr>Working with Axes and Gridlines </vt:lpstr>
      <vt:lpstr>Formatting Data Markers</vt:lpstr>
      <vt:lpstr>Formatting the Plot Area</vt:lpstr>
      <vt:lpstr>Formatting the Plot Area</vt:lpstr>
      <vt:lpstr>Creating a Combination Chart</vt:lpstr>
      <vt:lpstr>Creating a Combination Chart</vt:lpstr>
      <vt:lpstr>Creating a Combination Chart</vt:lpstr>
      <vt:lpstr>Creating a Combination Chart</vt:lpstr>
      <vt:lpstr>Editing a Chart Data Source</vt:lpstr>
      <vt:lpstr>Editing a Chart Data Source</vt:lpstr>
      <vt:lpstr>Creating Sparklines</vt:lpstr>
      <vt:lpstr>Creating Sparklines</vt:lpstr>
      <vt:lpstr>Creating Sparklines</vt:lpstr>
      <vt:lpstr>Creating Sparklines</vt:lpstr>
      <vt:lpstr>Creating Sparklines</vt:lpstr>
      <vt:lpstr>Creating Sparklines</vt:lpstr>
      <vt:lpstr>Creating Sparklines</vt:lpstr>
      <vt:lpstr>Creating Data Bars</vt:lpstr>
      <vt:lpstr>Creating Data Bars</vt:lpstr>
      <vt:lpstr>Inserting a Watermark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2013-04-08T18:55:24Z</dcterms:created>
  <dcterms:modified xsi:type="dcterms:W3CDTF">2013-07-19T14:09:34Z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